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  <p:sldMasterId id="2147483697" r:id="rId4"/>
    <p:sldMasterId id="2147483709" r:id="rId5"/>
  </p:sldMasterIdLst>
  <p:notesMasterIdLst>
    <p:notesMasterId r:id="rId27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0028B-0097-4145-AADA-9F4D6AF4495D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1A1F3-0A66-47DE-991C-6431271D7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62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076A0-BA6F-4710-85BE-B81BE6592FC6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94DF0B-33E0-452A-9AC1-F655ABC8A7BD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78BE3E-1A8A-42A0-9F79-FEBB105D14E9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8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B0D1F4-FB94-4B13-9037-80FA745F60C7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16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CE81D3-DCA4-47FE-A4EC-307BC1202657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0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0F4D89-9CD5-4D46-AC06-2AE7CE2FC35E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2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50B916-7FBB-4EE1-B158-7DC90B42C6C3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6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7550E-8858-45C3-B62A-241DD0365704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2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BF6A2-210B-421C-AA18-B1CD9559F21B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6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70A3BC-5059-411A-A6E4-BD9E61970D4D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0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BD050F-B705-4329-80B3-D3D748C3362F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2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D250F-2C3E-46AA-9FE7-390BD25B0F55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0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15B615-2AA4-4ED8-ADE0-B7AE0BAB8D9D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6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F2788-696B-46C7-8A19-E178750CDF2A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2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/>
              <a:t>The Bank War inspired numerous cartoons. The boxers are Nicholas Biddle and Andrew Jackson. The lady holding a bottle of port says, "Darken his daylights, Nick. Put the Screws to him my tulip!" Daniel Webster: "Blow me tight if Nick ain't been crammed too much. You see as how he's losing his wind!" Henry Clay: "Hurrah Nick my kiddy! Hit him a pelt in the smellers!" Martin Van Buren: "Go it Hickory, my old Duffer! give it to him in the bread basket, it will make him throw up his deposits!" Major Jack Downing (a mythical Jacksonian hero): "I swan if the Ginral hain't been taken lessons from Fuller!" The man standing next to the whiskey bottle: "Hurrah my old yallow flower of the forrest, walk into him like a streak of Greased lightning through a gooseberry bush!"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BCB71F-7A11-4B8F-ACE6-04F66EAE37E5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331489-F948-4E4A-AB45-F7B9E6CE2041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E7F5DB-DFC7-498B-8A97-B5FCAE25535A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B1A9BD-87CE-4D35-847B-146C19D468F4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5884A-CADE-45B3-B5B4-7A19666D6652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F9A6F9-F277-474F-B8DE-691D73DC4D64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16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1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69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524000"/>
            <a:ext cx="6096000" cy="1879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lnSpc>
                <a:spcPct val="95000"/>
              </a:lnSpc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82750" y="4076700"/>
            <a:ext cx="5861050" cy="1257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5F9BD4-63FB-464C-AD21-BE4F1A63725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47716"/>
      </p:ext>
    </p:extLst>
  </p:cSld>
  <p:clrMapOvr>
    <a:masterClrMapping/>
  </p:clrMapOvr>
  <p:transition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4BC57-74B8-42C2-B035-2932C43F27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76007"/>
      </p:ext>
    </p:extLst>
  </p:cSld>
  <p:clrMapOvr>
    <a:masterClrMapping/>
  </p:clrMapOvr>
  <p:transition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62EFE-4B03-4394-B838-8324B94A4C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65413"/>
      </p:ext>
    </p:extLst>
  </p:cSld>
  <p:clrMapOvr>
    <a:masterClrMapping/>
  </p:clrMapOvr>
  <p:transition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A9BC3-82A9-482A-B46D-119BFB3DF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72947"/>
      </p:ext>
    </p:extLst>
  </p:cSld>
  <p:clrMapOvr>
    <a:masterClrMapping/>
  </p:clrMapOvr>
  <p:transition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A730C-3A4B-4F92-8594-74214BE158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30753"/>
      </p:ext>
    </p:extLst>
  </p:cSld>
  <p:clrMapOvr>
    <a:masterClrMapping/>
  </p:clrMapOvr>
  <p:transition>
    <p:circl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09AB3-356B-47D4-9692-D2FD142538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42366"/>
      </p:ext>
    </p:extLst>
  </p:cSld>
  <p:clrMapOvr>
    <a:masterClrMapping/>
  </p:clrMapOvr>
  <p:transition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C89D-4EE9-4BF7-92D9-274CFA9881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95710"/>
      </p:ext>
    </p:extLst>
  </p:cSld>
  <p:clrMapOvr>
    <a:masterClrMapping/>
  </p:clrMapOvr>
  <p:transition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72CE-ED0A-4B91-AC9F-1ECC066F0A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26896"/>
      </p:ext>
    </p:extLst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43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8B626-8108-491C-8A1F-D7431147B3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2420"/>
      </p:ext>
    </p:extLst>
  </p:cSld>
  <p:clrMapOvr>
    <a:masterClrMapping/>
  </p:clrMapOvr>
  <p:transition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55D7A-6C5B-45E8-924E-ECA8112DB6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964304"/>
      </p:ext>
    </p:extLst>
  </p:cSld>
  <p:clrMapOvr>
    <a:masterClrMapping/>
  </p:clrMapOvr>
  <p:transition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54FDE-4F3F-4348-BF04-9EB6C23A7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64916"/>
      </p:ext>
    </p:extLst>
  </p:cSld>
  <p:clrMapOvr>
    <a:masterClrMapping/>
  </p:clrMapOvr>
  <p:transition>
    <p:circl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533400"/>
            <a:ext cx="77724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CC72AB-82DB-45B8-A431-7097AD271E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06935"/>
      </p:ext>
    </p:extLst>
  </p:cSld>
  <p:clrMapOvr>
    <a:masterClrMapping/>
  </p:clrMapOvr>
  <p:transition>
    <p:circl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98F42-7EAD-4A81-B0AB-01BE9E1F10B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9685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270FF-2074-4CA3-B520-70BE14F04F7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522352"/>
      </p:ext>
    </p:extLst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1656F-626D-4EFE-816A-989C6DDAB8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81183"/>
      </p:ext>
    </p:extLst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51390-8A87-4AC0-9B32-61E56C14B4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270833"/>
      </p:ext>
    </p:extLst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FF4F6-B91E-4A00-949F-3DE3D04ECE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184695"/>
      </p:ext>
    </p:extLst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16130-86E0-4995-9930-2AEBC8F5740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5530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09936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F3781-5186-4C45-841A-272A9E7426D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062976"/>
      </p:ext>
    </p:extLst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9B9E5-0368-4649-84E2-EAC0DE37FF1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993086"/>
      </p:ext>
    </p:extLst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D130F-89CB-40EC-B6B8-CAAA09C81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381734"/>
      </p:ext>
    </p:extLst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F47BB-8F8A-445E-AFD6-B5970623C10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57923"/>
      </p:ext>
    </p:extLst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CE52C-67BD-4A70-A34D-1E6A41E2B3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989308"/>
      </p:ext>
    </p:extLst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D22D7E-4B70-447F-A4E4-63381B81DEF7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  <p:grpSp>
        <p:nvGrpSpPr>
          <p:cNvPr id="23040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23040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292929"/>
                </a:solidFill>
              </a:endParaRPr>
            </a:p>
          </p:txBody>
        </p:sp>
        <p:sp>
          <p:nvSpPr>
            <p:cNvPr id="23040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23040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23041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292929"/>
                </a:solidFill>
              </a:endParaRPr>
            </a:p>
          </p:txBody>
        </p:sp>
        <p:sp>
          <p:nvSpPr>
            <p:cNvPr id="23041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292929"/>
                </a:solidFill>
              </a:endParaRPr>
            </a:p>
          </p:txBody>
        </p:sp>
      </p:grpSp>
      <p:sp>
        <p:nvSpPr>
          <p:cNvPr id="23041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261529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FF096-E5C0-449A-A68B-4BF15EFBD968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0121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BEB2E-8340-406A-8F45-E392BF332B9B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2156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0F02B-C6B1-4471-8C63-060EC01F6692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4581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4C474-8703-4280-9C95-8B5F02ADF878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7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867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95997-5791-4699-88AA-176095B91DDA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5150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A11E6A-5595-4D0D-A045-F9D80F9D052C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4395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B70EA-9796-4504-943C-C19370AC56D4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188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DFE3E-7BC9-47FB-BA1C-3BC41981509E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379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2973A-527F-4A8F-84AE-2B13F9DD1547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580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9292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EE677-B3AF-4693-900B-C20B4DCFC2C2}" type="slidenum">
              <a:rPr lang="en-US">
                <a:solidFill>
                  <a:srgbClr val="292929"/>
                </a:solidFill>
              </a:rPr>
              <a:pPr/>
              <a:t>‹#›</a:t>
            </a:fld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8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6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071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32175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78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784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40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284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62594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979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036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437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3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2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6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137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351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King Andrew the First-color"/>
          <p:cNvPicPr>
            <a:picLocks noChangeAspect="1" noChangeArrowheads="1"/>
          </p:cNvPicPr>
          <p:nvPr userDrawn="1"/>
        </p:nvPicPr>
        <p:blipFill>
          <a:blip r:embed="rId1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3" t="4041" r="5035" b="3030"/>
          <a:stretch>
            <a:fillRect/>
          </a:stretch>
        </p:blipFill>
        <p:spPr bwMode="auto">
          <a:xfrm>
            <a:off x="0" y="0"/>
            <a:ext cx="160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82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D9E1E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D9E1E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174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D9E1E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945393-776E-4320-8CD6-7CC9ED5C87B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/>
          </a:p>
        </p:txBody>
      </p:sp>
      <p:sp>
        <p:nvSpPr>
          <p:cNvPr id="174087" name="FormatShape" descr="SKIING" hidden="1"/>
          <p:cNvSpPr>
            <a:spLocks noChangeArrowheads="1"/>
          </p:cNvSpPr>
          <p:nvPr/>
        </p:nvSpPr>
        <p:spPr bwMode="auto">
          <a:xfrm>
            <a:off x="-1333500" y="1701800"/>
            <a:ext cx="1181100" cy="825500"/>
          </a:xfrm>
          <a:prstGeom prst="rect">
            <a:avLst/>
          </a:prstGeom>
          <a:noFill/>
          <a:ln w="101600" cmpd="thinThick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15"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D9E1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2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D9E1E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D9E1E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D9E1E8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D9E1E8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D9E1E8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D9E1E8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D9E1E8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D9E1E8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D9E1E8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D9E1E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F4A30F-B20B-4920-8613-7732C5FDFB35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6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22937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22938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938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292929"/>
              </a:solidFill>
            </a:endParaRPr>
          </a:p>
        </p:txBody>
      </p:sp>
      <p:sp>
        <p:nvSpPr>
          <p:cNvPr id="2293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292929"/>
              </a:solidFill>
            </a:endParaRPr>
          </a:p>
        </p:txBody>
      </p:sp>
      <p:sp>
        <p:nvSpPr>
          <p:cNvPr id="2293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276E2E-CBF4-4000-8789-3CEBC9FFC055}" type="slidenum">
              <a:rPr lang="en-US">
                <a:solidFill>
                  <a:srgbClr val="29292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292929"/>
              </a:solidFill>
            </a:endParaRPr>
          </a:p>
        </p:txBody>
      </p:sp>
      <p:sp>
        <p:nvSpPr>
          <p:cNvPr id="22938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292929"/>
              </a:solidFill>
            </a:endParaRPr>
          </a:p>
        </p:txBody>
      </p:sp>
      <p:sp>
        <p:nvSpPr>
          <p:cNvPr id="22938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26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King Andrew the First-color"/>
          <p:cNvPicPr>
            <a:picLocks noChangeAspect="1" noChangeArrowheads="1"/>
          </p:cNvPicPr>
          <p:nvPr userDrawn="1"/>
        </p:nvPicPr>
        <p:blipFill>
          <a:blip r:embed="rId14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3" t="4041" r="5035" b="3030"/>
          <a:stretch>
            <a:fillRect/>
          </a:stretch>
        </p:blipFill>
        <p:spPr bwMode="auto">
          <a:xfrm>
            <a:off x="0" y="0"/>
            <a:ext cx="160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26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2"/>
          <p:cNvSpPr>
            <a:spLocks noChangeArrowheads="1" noChangeShapeType="1" noTextEdit="1"/>
          </p:cNvSpPr>
          <p:nvPr/>
        </p:nvSpPr>
        <p:spPr bwMode="auto">
          <a:xfrm>
            <a:off x="2286000" y="1066800"/>
            <a:ext cx="61722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9050">
                  <a:solidFill>
                    <a:srgbClr val="FFFFCC"/>
                  </a:solidFill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35921" dir="2700000" algn="ctr" rotWithShape="0">
                    <a:srgbClr val="B1763B"/>
                  </a:outerShdw>
                </a:effectLst>
                <a:latin typeface="Impact"/>
              </a:rPr>
              <a:t>Renewing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9050">
                  <a:solidFill>
                    <a:srgbClr val="FFFFCC"/>
                  </a:solidFill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35921" dir="2700000" algn="ctr" rotWithShape="0">
                    <a:srgbClr val="B1763B"/>
                  </a:outerShdw>
                </a:effectLst>
                <a:latin typeface="Impact"/>
              </a:rPr>
              <a:t>the Charter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9050">
                  <a:solidFill>
                    <a:srgbClr val="FFFFCC"/>
                  </a:solidFill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35921" dir="2700000" algn="ctr" rotWithShape="0">
                    <a:srgbClr val="B1763B"/>
                  </a:outerShdw>
                </a:effectLst>
                <a:latin typeface="Impact"/>
              </a:rPr>
              <a:t>of the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9050">
                  <a:solidFill>
                    <a:srgbClr val="FFFFCC"/>
                  </a:solidFill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35921" dir="2700000" algn="ctr" rotWithShape="0">
                    <a:srgbClr val="B1763B"/>
                  </a:outerShdw>
                </a:effectLst>
                <a:latin typeface="Impact"/>
              </a:rPr>
              <a:t>2nd National Bank</a:t>
            </a:r>
          </a:p>
        </p:txBody>
      </p:sp>
    </p:spTree>
    <p:extLst>
      <p:ext uri="{BB962C8B-B14F-4D97-AF65-F5344CB8AC3E}">
        <p14:creationId xmlns:p14="http://schemas.microsoft.com/office/powerpoint/2010/main" val="264648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600200" y="273050"/>
            <a:ext cx="746760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36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The Panic of 1837 Spreads Quickly!</a:t>
            </a:r>
          </a:p>
        </p:txBody>
      </p:sp>
      <p:pic>
        <p:nvPicPr>
          <p:cNvPr id="51203" name="Picture 3" descr="map-1837 Panic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295400"/>
            <a:ext cx="5181600" cy="513397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892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9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458200" cy="60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Charles River Bridge v. Warren Bridge</a:t>
            </a:r>
          </a:p>
        </p:txBody>
      </p:sp>
      <p:sp>
        <p:nvSpPr>
          <p:cNvPr id="25191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4419600"/>
            <a:ext cx="8534400" cy="220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solidFill>
                  <a:srgbClr val="663300"/>
                </a:solidFill>
              </a:rPr>
              <a:t>Court Decision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rgbClr val="663300"/>
                </a:solidFill>
              </a:rPr>
              <a:t>Govt promotes the general happiness = more important than rights of contract or property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rgbClr val="663300"/>
                </a:solidFill>
              </a:rPr>
              <a:t>Right to amend contract necessary for the community’s well-being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663300"/>
                </a:solidFill>
              </a:rPr>
              <a:t>Key to democracy was the expansion of economic opportunities</a:t>
            </a:r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663300"/>
                </a:solidFill>
              </a:rPr>
              <a:t>Wouldn’t occur if older companies could maintain monopolies</a:t>
            </a:r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990600"/>
            <a:ext cx="3810000" cy="3581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rgbClr val="663300"/>
                </a:solidFill>
              </a:rPr>
              <a:t>Dispute between two bridge companies in Boston</a:t>
            </a:r>
          </a:p>
          <a:p>
            <a:pPr lvl="1">
              <a:lnSpc>
                <a:spcPct val="90000"/>
              </a:lnSpc>
            </a:pPr>
            <a:r>
              <a:rPr lang="en-US" sz="1800">
                <a:solidFill>
                  <a:srgbClr val="663300"/>
                </a:solidFill>
              </a:rPr>
              <a:t>MA grant charter to one to open a toll bridge</a:t>
            </a:r>
          </a:p>
          <a:p>
            <a:pPr lvl="1">
              <a:lnSpc>
                <a:spcPct val="90000"/>
              </a:lnSpc>
            </a:pPr>
            <a:r>
              <a:rPr lang="en-US" sz="1800">
                <a:solidFill>
                  <a:srgbClr val="663300"/>
                </a:solidFill>
              </a:rPr>
              <a:t>Another company want to construct a non-toll bridge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rgbClr val="663300"/>
                </a:solidFill>
              </a:rPr>
              <a:t>Sue contending the legislature was breaching contract</a:t>
            </a:r>
          </a:p>
          <a:p>
            <a:pPr lvl="1">
              <a:lnSpc>
                <a:spcPct val="90000"/>
              </a:lnSpc>
            </a:pPr>
            <a:r>
              <a:rPr lang="en-US" sz="1800">
                <a:solidFill>
                  <a:srgbClr val="663300"/>
                </a:solidFill>
              </a:rPr>
              <a:t>Dartmouth v. Woodward</a:t>
            </a:r>
          </a:p>
          <a:p>
            <a:pPr lvl="1">
              <a:lnSpc>
                <a:spcPct val="90000"/>
              </a:lnSpc>
            </a:pPr>
            <a:endParaRPr lang="en-US" sz="1800">
              <a:solidFill>
                <a:srgbClr val="663300"/>
              </a:solidFill>
            </a:endParaRPr>
          </a:p>
        </p:txBody>
      </p:sp>
      <p:pic>
        <p:nvPicPr>
          <p:cNvPr id="251908" name="Picture 4" descr="foot-bridge-over-charles-river-harvard-massachuset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49530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254763"/>
      </p:ext>
    </p:extLst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676400" y="1219200"/>
            <a:ext cx="2819400" cy="33861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An 1832 Cartoon: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“King</a:t>
            </a:r>
            <a:br>
              <a:rPr lang="en-US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</a:br>
            <a:r>
              <a:rPr lang="en-US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Andrew”</a:t>
            </a:r>
            <a:r>
              <a:rPr lang="en-US" sz="480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?</a:t>
            </a:r>
          </a:p>
        </p:txBody>
      </p:sp>
      <p:pic>
        <p:nvPicPr>
          <p:cNvPr id="47107" name="Picture 3" descr="King Andrew cartoon - 1832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t="2670" r="5200" b="2670"/>
          <a:stretch>
            <a:fillRect/>
          </a:stretch>
        </p:blipFill>
        <p:spPr bwMode="auto">
          <a:xfrm>
            <a:off x="4570413" y="304800"/>
            <a:ext cx="4344987" cy="624840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57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2" name="Picture 2" descr="jackson2"/>
          <p:cNvPicPr>
            <a:picLocks noChangeAspect="1" noChangeArrowheads="1"/>
          </p:cNvPicPr>
          <p:nvPr/>
        </p:nvPicPr>
        <p:blipFill>
          <a:blip r:embed="rId3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838200"/>
            <a:ext cx="2992437" cy="41148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43" name="WordArt 3"/>
          <p:cNvSpPr>
            <a:spLocks noChangeArrowheads="1" noChangeShapeType="1" noTextEdit="1"/>
          </p:cNvSpPr>
          <p:nvPr/>
        </p:nvSpPr>
        <p:spPr bwMode="auto">
          <a:xfrm>
            <a:off x="762000" y="152400"/>
            <a:ext cx="7696200" cy="4572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63500" dir="10800000" algn="ctr" rotWithShape="0">
                    <a:srgbClr val="CC0000"/>
                  </a:outerShdw>
                </a:effectLst>
                <a:latin typeface="Arial Black"/>
              </a:rPr>
              <a:t>KING ANDREW</a:t>
            </a: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-76200" y="5029200"/>
            <a:ext cx="3581400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Arial" charset="0"/>
              </a:rPr>
              <a:t>Picture shows President Jackson holding a </a:t>
            </a:r>
            <a:r>
              <a:rPr lang="en-US" b="1" i="1" u="sng">
                <a:solidFill>
                  <a:srgbClr val="CC0000"/>
                </a:solidFill>
                <a:latin typeface="Arial" charset="0"/>
              </a:rPr>
              <a:t>veto</a:t>
            </a:r>
            <a:r>
              <a:rPr lang="en-US" b="1">
                <a:solidFill>
                  <a:srgbClr val="000000"/>
                </a:solidFill>
                <a:latin typeface="Arial" charset="0"/>
              </a:rPr>
              <a:t> in his left hand and </a:t>
            </a:r>
            <a:r>
              <a:rPr lang="en-US" b="1" i="1" u="sng">
                <a:solidFill>
                  <a:srgbClr val="0000CC"/>
                </a:solidFill>
                <a:latin typeface="Arial" charset="0"/>
              </a:rPr>
              <a:t>scepter</a:t>
            </a:r>
            <a:r>
              <a:rPr lang="en-US" b="1">
                <a:solidFill>
                  <a:srgbClr val="000000"/>
                </a:solidFill>
                <a:latin typeface="Arial" charset="0"/>
              </a:rPr>
              <a:t> in his right.  US Constitution is torn up and Jackson is standing on it…</a:t>
            </a:r>
          </a:p>
        </p:txBody>
      </p:sp>
      <p:sp>
        <p:nvSpPr>
          <p:cNvPr id="21504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657600" y="838200"/>
            <a:ext cx="53340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Opponents referred to him as King Andrew because used the </a:t>
            </a:r>
            <a:r>
              <a:rPr lang="en-US" sz="2400" b="1" i="1" u="sng">
                <a:solidFill>
                  <a:srgbClr val="0000CC"/>
                </a:solidFill>
              </a:rPr>
              <a:t>veto</a:t>
            </a:r>
            <a:r>
              <a:rPr lang="en-US" sz="2400" b="1" i="1">
                <a:solidFill>
                  <a:srgbClr val="0000CC"/>
                </a:solidFill>
              </a:rPr>
              <a:t> </a:t>
            </a:r>
            <a:r>
              <a:rPr lang="en-US" sz="2400" b="1"/>
              <a:t>more than any president to that time…..</a:t>
            </a:r>
            <a:r>
              <a:rPr lang="en-US" sz="2400" b="1" i="1" u="sng">
                <a:solidFill>
                  <a:srgbClr val="A50021"/>
                </a:solidFill>
              </a:rPr>
              <a:t>12 times</a:t>
            </a:r>
          </a:p>
          <a:p>
            <a:pPr>
              <a:lnSpc>
                <a:spcPct val="90000"/>
              </a:lnSpc>
            </a:pPr>
            <a:r>
              <a:rPr lang="en-US" sz="2400" b="1"/>
              <a:t>Used </a:t>
            </a:r>
            <a:r>
              <a:rPr lang="en-US" sz="2400" b="1" i="1" u="sng">
                <a:solidFill>
                  <a:srgbClr val="0000CC"/>
                </a:solidFill>
              </a:rPr>
              <a:t>veto</a:t>
            </a:r>
            <a:r>
              <a:rPr lang="en-US" sz="2400" b="1"/>
              <a:t> to benefit the Common Man.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Destroyed the </a:t>
            </a:r>
            <a:r>
              <a:rPr lang="en-US" sz="2000" b="1">
                <a:solidFill>
                  <a:srgbClr val="0000CC"/>
                </a:solidFill>
              </a:rPr>
              <a:t>BUS</a:t>
            </a:r>
            <a:r>
              <a:rPr lang="en-US" sz="2000" b="1"/>
              <a:t> in 1836</a:t>
            </a:r>
          </a:p>
          <a:p>
            <a:pPr>
              <a:lnSpc>
                <a:spcPct val="90000"/>
              </a:lnSpc>
            </a:pPr>
            <a:r>
              <a:rPr lang="en-US" sz="2400" b="1"/>
              <a:t>Used the </a:t>
            </a:r>
            <a:r>
              <a:rPr lang="en-US" sz="2400" b="1" i="1" u="sng">
                <a:solidFill>
                  <a:srgbClr val="0000CC"/>
                </a:solidFill>
              </a:rPr>
              <a:t>veto</a:t>
            </a:r>
            <a:r>
              <a:rPr lang="en-US" sz="2400" b="1"/>
              <a:t> for personal revenge against his enemies…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Henry Clay----</a:t>
            </a:r>
            <a:r>
              <a:rPr lang="en-US" sz="2000" b="1">
                <a:solidFill>
                  <a:srgbClr val="A50021"/>
                </a:solidFill>
              </a:rPr>
              <a:t>Maysville Road</a:t>
            </a:r>
          </a:p>
          <a:p>
            <a:pPr>
              <a:lnSpc>
                <a:spcPct val="90000"/>
              </a:lnSpc>
            </a:pPr>
            <a:r>
              <a:rPr lang="en-US" sz="2400" b="1"/>
              <a:t>Opposed increasing federal spending and the national debt</a:t>
            </a:r>
          </a:p>
          <a:p>
            <a:pPr>
              <a:lnSpc>
                <a:spcPct val="90000"/>
              </a:lnSpc>
            </a:pPr>
            <a:r>
              <a:rPr lang="en-US" sz="2400" b="1"/>
              <a:t>Interpreted the powers of Congress narrowly</a:t>
            </a:r>
          </a:p>
          <a:p>
            <a:pPr>
              <a:lnSpc>
                <a:spcPct val="90000"/>
              </a:lnSpc>
            </a:pPr>
            <a:r>
              <a:rPr lang="en-US" sz="2400" b="1"/>
              <a:t>Kitchen cabinet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55817685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228600" y="762000"/>
            <a:ext cx="8610600" cy="449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6000" b="1" i="1" u="sng">
                <a:solidFill>
                  <a:srgbClr val="FFFF66"/>
                </a:solidFill>
                <a:latin typeface="Times New Roman" pitchFamily="18" charset="0"/>
              </a:rPr>
              <a:t>Accomplishments</a:t>
            </a:r>
          </a:p>
          <a:p>
            <a:pPr marL="742950" lvl="1" indent="-28575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</a:pPr>
            <a:r>
              <a:rPr lang="en-US" sz="3200" b="1">
                <a:solidFill>
                  <a:srgbClr val="FFFFFF"/>
                </a:solidFill>
              </a:rPr>
              <a:t>Enlarged the power of the presidency</a:t>
            </a:r>
          </a:p>
          <a:p>
            <a:pPr marL="1143000" lvl="2" indent="-22860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3200">
                <a:solidFill>
                  <a:srgbClr val="FFFFFF"/>
                </a:solidFill>
                <a:cs typeface="Times New Roman" pitchFamily="18" charset="0"/>
              </a:rPr>
              <a:t>“The President is the direct representative of the American people”</a:t>
            </a:r>
          </a:p>
          <a:p>
            <a:pPr marL="1143000" lvl="2" indent="-22860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3200">
                <a:solidFill>
                  <a:srgbClr val="FFFFFF"/>
                </a:solidFill>
                <a:cs typeface="Times New Roman" pitchFamily="18" charset="0"/>
              </a:rPr>
              <a:t>Only responsible to the people, not Congress</a:t>
            </a:r>
            <a:endParaRPr lang="en-US" sz="3200">
              <a:solidFill>
                <a:srgbClr val="FFFFFF"/>
              </a:solidFill>
            </a:endParaRPr>
          </a:p>
          <a:p>
            <a:pPr marL="742950" lvl="1" indent="-28575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</a:pPr>
            <a:r>
              <a:rPr lang="en-US" sz="3200" b="1">
                <a:solidFill>
                  <a:srgbClr val="FFFFFF"/>
                </a:solidFill>
                <a:cs typeface="Times New Roman" pitchFamily="18" charset="0"/>
              </a:rPr>
              <a:t>Converted the veto into an effective presidential power</a:t>
            </a:r>
            <a:r>
              <a:rPr lang="en-US" sz="3200" b="1">
                <a:solidFill>
                  <a:srgbClr val="FFFFFF"/>
                </a:solidFill>
              </a:rPr>
              <a:t> </a:t>
            </a:r>
          </a:p>
          <a:p>
            <a:pPr marL="1143000" lvl="2" indent="-22860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3200">
                <a:solidFill>
                  <a:srgbClr val="FFFFFF"/>
                </a:solidFill>
                <a:cs typeface="Times New Roman" pitchFamily="18" charset="0"/>
              </a:rPr>
              <a:t>The veto would help presidents shape legislation in Congress</a:t>
            </a:r>
          </a:p>
          <a:p>
            <a:pPr marL="742950" lvl="1" indent="-28575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</a:pPr>
            <a:r>
              <a:rPr lang="en-US" sz="3200" b="1">
                <a:solidFill>
                  <a:srgbClr val="FFFFFF"/>
                </a:solidFill>
              </a:rPr>
              <a:t>Political</a:t>
            </a:r>
            <a:r>
              <a:rPr lang="en-US" sz="32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solidFill>
                  <a:srgbClr val="FFFFFF"/>
                </a:solidFill>
              </a:rPr>
              <a:t>parties seen as a positive good</a:t>
            </a:r>
          </a:p>
        </p:txBody>
      </p:sp>
      <p:sp>
        <p:nvSpPr>
          <p:cNvPr id="21913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534400" cy="4572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dist="25400" dir="10800000" algn="ctr" rotWithShape="0">
                    <a:srgbClr val="FFFFFF"/>
                  </a:outerShdw>
                </a:effectLst>
                <a:latin typeface="Impact"/>
              </a:rPr>
              <a:t>JACKSON'S LEGACY</a:t>
            </a:r>
          </a:p>
        </p:txBody>
      </p:sp>
    </p:spTree>
    <p:extLst>
      <p:ext uri="{BB962C8B-B14F-4D97-AF65-F5344CB8AC3E}">
        <p14:creationId xmlns:p14="http://schemas.microsoft.com/office/powerpoint/2010/main" val="3820144274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9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8" grpId="0" build="p" bldLvl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457200" y="1447800"/>
            <a:ext cx="8153400" cy="3886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6000" b="1" i="1" u="sng">
                <a:solidFill>
                  <a:srgbClr val="FFFF66"/>
                </a:solidFill>
                <a:latin typeface="Times New Roman" pitchFamily="18" charset="0"/>
              </a:rPr>
              <a:t>Failures</a:t>
            </a:r>
          </a:p>
          <a:p>
            <a:pPr marL="742950" lvl="1" indent="-28575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</a:pPr>
            <a:r>
              <a:rPr lang="en-US" sz="3200" b="1">
                <a:solidFill>
                  <a:srgbClr val="FFFFFF"/>
                </a:solidFill>
              </a:rPr>
              <a:t>Growing social stratification</a:t>
            </a:r>
          </a:p>
          <a:p>
            <a:pPr marL="1143000" lvl="2" indent="-22860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3200">
                <a:solidFill>
                  <a:srgbClr val="FFFFFF"/>
                </a:solidFill>
              </a:rPr>
              <a:t>Gap between rich and poor visibly widened</a:t>
            </a:r>
          </a:p>
          <a:p>
            <a:pPr marL="742950" lvl="1" indent="-285750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</a:pPr>
            <a:r>
              <a:rPr lang="en-US" sz="3200" b="1">
                <a:solidFill>
                  <a:srgbClr val="FFFFFF"/>
                </a:solidFill>
                <a:cs typeface="Times New Roman" pitchFamily="18" charset="0"/>
              </a:rPr>
              <a:t>Jackson’s financial policies and lack of a national bank helped lead to the Panic of 1837, which was a serious depression that lasted until 1843 </a:t>
            </a:r>
            <a:endParaRPr lang="en-US" sz="2800" b="1">
              <a:solidFill>
                <a:srgbClr val="FFFFFF"/>
              </a:solidFill>
            </a:endParaRPr>
          </a:p>
        </p:txBody>
      </p:sp>
      <p:sp>
        <p:nvSpPr>
          <p:cNvPr id="221187" name="WordArt 3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7696200" cy="5715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22225">
                  <a:solidFill>
                    <a:srgbClr val="FFFF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Impact"/>
              </a:rPr>
              <a:t>JACKSON'S LEGACY</a:t>
            </a:r>
          </a:p>
        </p:txBody>
      </p:sp>
    </p:spTree>
    <p:extLst>
      <p:ext uri="{BB962C8B-B14F-4D97-AF65-F5344CB8AC3E}">
        <p14:creationId xmlns:p14="http://schemas.microsoft.com/office/powerpoint/2010/main" val="3319248556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1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1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1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1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6" grpId="0" build="p" bldLvl="3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WordArt 2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8534400" cy="4572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000000"/>
                  </a:outerShdw>
                </a:effectLst>
                <a:latin typeface="Impact"/>
              </a:rPr>
              <a:t>JACKSON'S LEGACY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0" y="809625"/>
            <a:ext cx="91440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75000"/>
              </a:lnSpc>
              <a:spcBef>
                <a:spcPct val="15000"/>
              </a:spcBef>
              <a:spcAft>
                <a:spcPct val="0"/>
              </a:spcAft>
            </a:pPr>
            <a:r>
              <a:rPr lang="en-US" sz="3200" b="1" u="sng">
                <a:solidFill>
                  <a:srgbClr val="000000"/>
                </a:solidFill>
                <a:latin typeface="Impact" pitchFamily="34" charset="0"/>
              </a:rPr>
              <a:t>JEFFERSONIAN DEMOCRACY</a:t>
            </a:r>
          </a:p>
          <a:p>
            <a:pPr algn="ctr" eaLnBrk="0" fontAlgn="base" hangingPunct="0">
              <a:lnSpc>
                <a:spcPct val="75000"/>
              </a:lnSpc>
              <a:spcBef>
                <a:spcPct val="15000"/>
              </a:spcBef>
              <a:spcAft>
                <a:spcPct val="0"/>
              </a:spcAft>
            </a:pPr>
            <a:r>
              <a:rPr lang="en-US" sz="2800" b="1">
                <a:solidFill>
                  <a:srgbClr val="000000"/>
                </a:solidFill>
              </a:rPr>
              <a:t>Grew out of the rich soil of 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Jeffersonian republicanism</a:t>
            </a:r>
            <a:endParaRPr lang="en-US" sz="2800" b="1" u="sng">
              <a:solidFill>
                <a:srgbClr val="000000"/>
              </a:solidFill>
            </a:endParaRPr>
          </a:p>
          <a:p>
            <a:pPr algn="ctr" eaLnBrk="0" fontAlgn="base" hangingPunct="0">
              <a:lnSpc>
                <a:spcPct val="75000"/>
              </a:lnSpc>
              <a:spcBef>
                <a:spcPct val="15000"/>
              </a:spcBef>
              <a:spcAft>
                <a:spcPct val="0"/>
              </a:spcAft>
            </a:pPr>
            <a:r>
              <a:rPr lang="en-US" sz="2800" b="1" u="sng">
                <a:solidFill>
                  <a:srgbClr val="000000"/>
                </a:solidFill>
              </a:rPr>
              <a:t/>
            </a:r>
            <a:br>
              <a:rPr lang="en-US" sz="2800" b="1" u="sng">
                <a:solidFill>
                  <a:srgbClr val="000000"/>
                </a:solidFill>
              </a:rPr>
            </a:br>
            <a:r>
              <a:rPr lang="en-US" sz="3200" b="1" u="sng">
                <a:solidFill>
                  <a:srgbClr val="000000"/>
                </a:solidFill>
                <a:latin typeface="Impact" pitchFamily="34" charset="0"/>
              </a:rPr>
              <a:t>JACKSONIAN DEMOCRACY</a:t>
            </a:r>
          </a:p>
          <a:p>
            <a:pPr algn="ctr" eaLnBrk="0" fontAlgn="base" hangingPunct="0">
              <a:lnSpc>
                <a:spcPct val="75000"/>
              </a:lnSpc>
              <a:spcBef>
                <a:spcPct val="15000"/>
              </a:spcBef>
              <a:spcAft>
                <a:spcPct val="0"/>
              </a:spcAft>
            </a:pPr>
            <a:r>
              <a:rPr lang="en-US" sz="2800" b="1">
                <a:solidFill>
                  <a:srgbClr val="000000"/>
                </a:solidFill>
              </a:rPr>
              <a:t>Political world changed during the New Democracy.  Two new political parties emerge</a:t>
            </a:r>
          </a:p>
          <a:p>
            <a:pPr algn="ctr" eaLnBrk="0" fontAlgn="base" hangingPunct="0">
              <a:lnSpc>
                <a:spcPct val="75000"/>
              </a:lnSpc>
              <a:spcBef>
                <a:spcPct val="1500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</a:endParaRPr>
          </a:p>
        </p:txBody>
      </p:sp>
      <p:sp>
        <p:nvSpPr>
          <p:cNvPr id="225284" name="AutoShape 4"/>
          <p:cNvSpPr>
            <a:spLocks noChangeArrowheads="1"/>
          </p:cNvSpPr>
          <p:nvPr/>
        </p:nvSpPr>
        <p:spPr bwMode="auto">
          <a:xfrm>
            <a:off x="838200" y="838200"/>
            <a:ext cx="838200" cy="1828800"/>
          </a:xfrm>
          <a:prstGeom prst="curvedRightArrow">
            <a:avLst>
              <a:gd name="adj1" fmla="val 43636"/>
              <a:gd name="adj2" fmla="val 87273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100000">
                <a:srgbClr val="5E9EFF"/>
              </a:gs>
            </a:gsLst>
            <a:path path="rect">
              <a:fillToRect l="50000" t="50000" r="50000" b="50000"/>
            </a:path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285" name="AutoShape 5"/>
          <p:cNvSpPr>
            <a:spLocks noChangeArrowheads="1"/>
          </p:cNvSpPr>
          <p:nvPr/>
        </p:nvSpPr>
        <p:spPr bwMode="auto">
          <a:xfrm>
            <a:off x="7391400" y="914400"/>
            <a:ext cx="990600" cy="1752600"/>
          </a:xfrm>
          <a:prstGeom prst="curvedLeftArrow">
            <a:avLst>
              <a:gd name="adj1" fmla="val 44231"/>
              <a:gd name="adj2" fmla="val 70769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100000">
                <a:srgbClr val="5E9EFF"/>
              </a:gs>
            </a:gsLst>
            <a:path path="rect">
              <a:fillToRect l="50000" t="50000" r="50000" b="50000"/>
            </a:path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0" y="3505200"/>
            <a:ext cx="4648200" cy="320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sz="2800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WHIGS</a:t>
            </a:r>
          </a:p>
          <a:p>
            <a:pPr fontAlgn="base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b="1">
                <a:solidFill>
                  <a:srgbClr val="000000"/>
                </a:solidFill>
                <a:latin typeface="Times" charset="0"/>
              </a:rPr>
              <a:t>Strong national govt.</a:t>
            </a:r>
          </a:p>
          <a:p>
            <a:pPr fontAlgn="base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b="1">
                <a:solidFill>
                  <a:srgbClr val="000000"/>
                </a:solidFill>
                <a:latin typeface="Times" charset="0"/>
              </a:rPr>
              <a:t>Favored the BUS, protective tariffs, internal improvements, industry, public schools and moral reforms such as prohibition of liquor and abolition of slavery.</a:t>
            </a:r>
          </a:p>
          <a:p>
            <a:pPr fontAlgn="base">
              <a:lnSpc>
                <a:spcPct val="80000"/>
              </a:lnSpc>
              <a:spcBef>
                <a:spcPct val="4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b="1">
                <a:solidFill>
                  <a:srgbClr val="000000"/>
                </a:solidFill>
                <a:latin typeface="Times" charset="0"/>
              </a:rPr>
              <a:t>Best and privileged run the govt.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4495800" y="3549650"/>
            <a:ext cx="4572000" cy="315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80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2800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DEMOCRATS</a:t>
            </a:r>
          </a:p>
          <a:p>
            <a:pPr fontAlgn="base">
              <a:lnSpc>
                <a:spcPct val="80000"/>
              </a:lnSpc>
              <a:spcBef>
                <a:spcPct val="35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b="1">
                <a:solidFill>
                  <a:srgbClr val="000000"/>
                </a:solidFill>
                <a:latin typeface="Times" charset="0"/>
              </a:rPr>
              <a:t>Believed in state’s rights and federal restrain in economic and social affairs.</a:t>
            </a:r>
          </a:p>
          <a:p>
            <a:pPr fontAlgn="base">
              <a:lnSpc>
                <a:spcPct val="80000"/>
              </a:lnSpc>
              <a:spcBef>
                <a:spcPct val="35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b="1">
                <a:solidFill>
                  <a:srgbClr val="000000"/>
                </a:solidFill>
                <a:latin typeface="Times" charset="0"/>
              </a:rPr>
              <a:t>Liberty of the individual and were fiercely on guard against the inroads of privilege into the government.  Pro-slavery</a:t>
            </a:r>
          </a:p>
          <a:p>
            <a:pPr fontAlgn="base">
              <a:lnSpc>
                <a:spcPct val="80000"/>
              </a:lnSpc>
              <a:spcBef>
                <a:spcPct val="35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b="1">
                <a:solidFill>
                  <a:srgbClr val="000000"/>
                </a:solidFill>
                <a:latin typeface="Times" charset="0"/>
              </a:rPr>
              <a:t>Protected the common man….</a:t>
            </a:r>
          </a:p>
        </p:txBody>
      </p:sp>
      <p:sp>
        <p:nvSpPr>
          <p:cNvPr id="225288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686800" y="6553200"/>
            <a:ext cx="228600" cy="228600"/>
          </a:xfrm>
          <a:prstGeom prst="irregularSeal2">
            <a:avLst/>
          </a:pr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57339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5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5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5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5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25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25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25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 autoUpdateAnimBg="0"/>
      <p:bldP spid="225286" grpId="0" build="p"/>
      <p:bldP spid="2252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Presidency of</a:t>
            </a:r>
            <a:br>
              <a:rPr lang="en-US"/>
            </a:br>
            <a:r>
              <a:rPr lang="en-US"/>
              <a:t>Martin Van Buren</a:t>
            </a:r>
          </a:p>
        </p:txBody>
      </p:sp>
      <p:pic>
        <p:nvPicPr>
          <p:cNvPr id="231427" name="Picture 3" descr="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r="21127"/>
          <a:stretch>
            <a:fillRect/>
          </a:stretch>
        </p:blipFill>
        <p:spPr bwMode="auto">
          <a:xfrm>
            <a:off x="5410200" y="2819400"/>
            <a:ext cx="2971800" cy="386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82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5200">
                <a:solidFill>
                  <a:srgbClr val="000000"/>
                </a:solidFill>
                <a:latin typeface="Impact" pitchFamily="34" charset="0"/>
              </a:rPr>
              <a:t>The 1836 Election Results</a:t>
            </a:r>
          </a:p>
        </p:txBody>
      </p:sp>
      <p:pic>
        <p:nvPicPr>
          <p:cNvPr id="235523" name="Picture 3" descr="mb8"/>
          <p:cNvPicPr>
            <a:picLocks noChangeAspect="1" noChangeArrowheads="1"/>
          </p:cNvPicPr>
          <p:nvPr/>
        </p:nvPicPr>
        <p:blipFill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2522538" cy="3886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304800" y="4800600"/>
            <a:ext cx="2895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Martin Van Buren</a:t>
            </a:r>
            <a:br>
              <a:rPr lang="en-US" sz="20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000" b="1">
              <a:solidFill>
                <a:srgbClr val="68686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“Old Kinderhook”</a:t>
            </a:r>
            <a:br>
              <a:rPr lang="en-US" sz="20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[O. K.]</a:t>
            </a:r>
          </a:p>
        </p:txBody>
      </p:sp>
      <p:pic>
        <p:nvPicPr>
          <p:cNvPr id="235525" name="Picture 5" descr="map-1836 election"/>
          <p:cNvPicPr>
            <a:picLocks noChangeAspect="1" noChangeArrowheads="1"/>
          </p:cNvPicPr>
          <p:nvPr/>
        </p:nvPicPr>
        <p:blipFill>
          <a:blip r:embed="rId4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" r="1796" b="3528"/>
          <a:stretch>
            <a:fillRect/>
          </a:stretch>
        </p:blipFill>
        <p:spPr bwMode="auto">
          <a:xfrm>
            <a:off x="3751263" y="838200"/>
            <a:ext cx="5183187" cy="586740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7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5181600"/>
          </a:xfrm>
        </p:spPr>
        <p:txBody>
          <a:bodyPr/>
          <a:lstStyle/>
          <a:p>
            <a:pPr marL="609600" indent="-609600"/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Panic of 1837</a:t>
            </a:r>
          </a:p>
          <a:p>
            <a:pPr marL="982663" lvl="1" indent="-533400"/>
            <a:r>
              <a:rPr lang="en-US" sz="2400">
                <a:cs typeface="Times New Roman" pitchFamily="18" charset="0"/>
              </a:rPr>
              <a:t>Blamed on the Democrats </a:t>
            </a:r>
            <a:endParaRPr lang="en-US" sz="2400"/>
          </a:p>
          <a:p>
            <a:pPr marL="982663" lvl="1" indent="-533400"/>
            <a:r>
              <a:rPr lang="en-US" sz="2400"/>
              <a:t>“Van Ruin’s” Depression</a:t>
            </a:r>
          </a:p>
          <a:p>
            <a:pPr marL="609600" indent="-609600"/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Divorce Bill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”/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Independent Treasury (1840)</a:t>
            </a:r>
          </a:p>
          <a:p>
            <a:pPr marL="982663" lvl="1" indent="-533400"/>
            <a:r>
              <a:rPr lang="en-US" sz="2400"/>
              <a:t>Gave the Treasury control of all federal funds </a:t>
            </a:r>
          </a:p>
          <a:p>
            <a:pPr marL="1347788" lvl="2" indent="-457200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Separating the bank from the government </a:t>
            </a:r>
          </a:p>
          <a:p>
            <a:pPr marL="1347788" lvl="2" indent="-457200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Storing money in some of the vaults of the larger American cities</a:t>
            </a:r>
          </a:p>
          <a:p>
            <a:pPr marL="982663" lvl="1" indent="-533400"/>
            <a:r>
              <a:rPr lang="en-US" sz="2400"/>
              <a:t>Required (by 1843) all payments to be made in legal tender rather than in state bank notes </a:t>
            </a:r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  <a:p>
            <a:pPr marL="1347788" lvl="2" indent="-457200">
              <a:buFont typeface="Wingdings" pitchFamily="2" charset="2"/>
              <a:buNone/>
            </a:pP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39619" name="Rectangle 3"/>
          <p:cNvSpPr>
            <a:spLocks noChangeArrowheads="1"/>
          </p:cNvSpPr>
          <p:nvPr/>
        </p:nvSpPr>
        <p:spPr bwMode="auto">
          <a:xfrm>
            <a:off x="1295400" y="152400"/>
            <a:ext cx="70866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000000"/>
                </a:solidFill>
              </a:rPr>
              <a:t>The Presidency of</a:t>
            </a:r>
            <a:br>
              <a:rPr lang="en-US" sz="4000" b="1">
                <a:solidFill>
                  <a:srgbClr val="000000"/>
                </a:solidFill>
              </a:rPr>
            </a:br>
            <a:r>
              <a:rPr lang="en-US" sz="4000" b="1">
                <a:solidFill>
                  <a:srgbClr val="000000"/>
                </a:solidFill>
              </a:rPr>
              <a:t>Martin Van Buren</a:t>
            </a:r>
          </a:p>
        </p:txBody>
      </p:sp>
    </p:spTree>
    <p:extLst>
      <p:ext uri="{BB962C8B-B14F-4D97-AF65-F5344CB8AC3E}">
        <p14:creationId xmlns:p14="http://schemas.microsoft.com/office/powerpoint/2010/main" val="261203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>
            <a:off x="0" y="5330825"/>
            <a:ext cx="9144000" cy="137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lnSpc>
                <a:spcPct val="75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</a:rPr>
              <a:t>The Bank of the United States, although privately owned, received federal deposits and attempted to serve a public purpose by cushioning the ups and downs of the national economy </a:t>
            </a:r>
          </a:p>
        </p:txBody>
      </p:sp>
      <p:pic>
        <p:nvPicPr>
          <p:cNvPr id="199683" name="Picture 3" descr="na08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14400"/>
            <a:ext cx="5943600" cy="4283075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684" name="WordArt 4"/>
          <p:cNvSpPr>
            <a:spLocks noChangeArrowheads="1" noChangeShapeType="1" noTextEdit="1"/>
          </p:cNvSpPr>
          <p:nvPr/>
        </p:nvSpPr>
        <p:spPr bwMode="auto">
          <a:xfrm>
            <a:off x="1066800" y="228600"/>
            <a:ext cx="69342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000000">
                      <a:alpha val="80000"/>
                    </a:srgbClr>
                  </a:outerShdw>
                </a:effectLst>
                <a:latin typeface="Impact"/>
              </a:rPr>
              <a:t>THE BANK WAR</a:t>
            </a:r>
          </a:p>
        </p:txBody>
      </p:sp>
    </p:spTree>
    <p:extLst>
      <p:ext uri="{BB962C8B-B14F-4D97-AF65-F5344CB8AC3E}">
        <p14:creationId xmlns:p14="http://schemas.microsoft.com/office/powerpoint/2010/main" val="4129653570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9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2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666" name="Picture 2" descr="harrison_campa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3581400" cy="274320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16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Election of 1840</a:t>
            </a:r>
          </a:p>
        </p:txBody>
      </p:sp>
      <p:sp>
        <p:nvSpPr>
          <p:cNvPr id="2416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0" y="2133600"/>
            <a:ext cx="5334000" cy="4114800"/>
          </a:xfrm>
        </p:spPr>
        <p:txBody>
          <a:bodyPr/>
          <a:lstStyle/>
          <a:p>
            <a:r>
              <a:rPr lang="en-US" sz="2800"/>
              <a:t>“Log Cabin and Hard Cider”</a:t>
            </a:r>
          </a:p>
          <a:p>
            <a:pPr lvl="1"/>
            <a:r>
              <a:rPr lang="en-US" altLang="en-US" sz="2400"/>
              <a:t>William Henry Harrison (Whig)</a:t>
            </a:r>
          </a:p>
          <a:p>
            <a:pPr lvl="1"/>
            <a:r>
              <a:rPr lang="en-US" altLang="en-US" sz="2400"/>
              <a:t>“Tippecanoe and Tyler too”</a:t>
            </a:r>
          </a:p>
          <a:p>
            <a:pPr lvl="1"/>
            <a:r>
              <a:rPr lang="en-US" altLang="en-US" sz="2400"/>
              <a:t>“Van! Van! Is a Used-up Man!</a:t>
            </a:r>
          </a:p>
          <a:p>
            <a:pPr lvl="1"/>
            <a:r>
              <a:rPr lang="en-US" altLang="en-US" sz="2400"/>
              <a:t>The Whigs’ Triumph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99686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The Whigs’ Triumph </a:t>
            </a:r>
            <a:br>
              <a:rPr lang="en-US" altLang="en-US" sz="3600"/>
            </a:br>
            <a:r>
              <a:rPr lang="en-US" altLang="en-US" sz="2400"/>
              <a:t>(Second Party System)</a:t>
            </a:r>
          </a:p>
        </p:txBody>
      </p:sp>
      <p:sp>
        <p:nvSpPr>
          <p:cNvPr id="245763" name="Text Box 3"/>
          <p:cNvSpPr txBox="1">
            <a:spLocks noChangeArrowheads="1"/>
          </p:cNvSpPr>
          <p:nvPr/>
        </p:nvSpPr>
        <p:spPr bwMode="auto">
          <a:xfrm>
            <a:off x="2743200" y="3048000"/>
            <a:ext cx="464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292929"/>
              </a:solidFill>
              <a:latin typeface="Arial Black" pitchFamily="34" charset="0"/>
            </a:endParaRPr>
          </a:p>
        </p:txBody>
      </p:sp>
      <p:pic>
        <p:nvPicPr>
          <p:cNvPr id="245764" name="Picture 4" descr="election_map18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337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4800600" cy="4043363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1" name="WordArt 3"/>
          <p:cNvSpPr>
            <a:spLocks noChangeArrowheads="1" noChangeShapeType="1" noTextEdit="1"/>
          </p:cNvSpPr>
          <p:nvPr/>
        </p:nvSpPr>
        <p:spPr bwMode="auto">
          <a:xfrm>
            <a:off x="1066800" y="228600"/>
            <a:ext cx="6934200" cy="4572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8778596" algn="ctr" rotWithShape="0">
                    <a:srgbClr val="000000">
                      <a:alpha val="80000"/>
                    </a:srgbClr>
                  </a:outerShdw>
                </a:effectLst>
                <a:latin typeface="Impact"/>
              </a:rPr>
              <a:t>THE BANK WAR</a:t>
            </a:r>
          </a:p>
        </p:txBody>
      </p:sp>
      <p:sp>
        <p:nvSpPr>
          <p:cNvPr id="2017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5029200"/>
            <a:ext cx="8610600" cy="1828800"/>
          </a:xfrm>
        </p:spPr>
        <p:txBody>
          <a:bodyPr/>
          <a:lstStyle/>
          <a:p>
            <a:r>
              <a:rPr lang="en-US" sz="2400" b="1">
                <a:solidFill>
                  <a:schemeClr val="bg1"/>
                </a:solidFill>
              </a:rPr>
              <a:t>Should be controlled more by government and the people because it was corrupt.</a:t>
            </a:r>
          </a:p>
          <a:p>
            <a:r>
              <a:rPr lang="en-US" sz="2400" b="1">
                <a:solidFill>
                  <a:schemeClr val="bg1"/>
                </a:solidFill>
              </a:rPr>
              <a:t>Nicholas Biddle, President of the BUS, Henry Clay and Daniel Webster supported the BUS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0" y="914400"/>
            <a:ext cx="3657600" cy="4038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400" b="1" u="sng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Biddle v Jackson</a:t>
            </a:r>
          </a:p>
          <a:p>
            <a:r>
              <a:rPr lang="en-US" sz="2400" b="1">
                <a:solidFill>
                  <a:schemeClr val="bg1"/>
                </a:solidFill>
              </a:rPr>
              <a:t>Jackson believed BUS was too powerful because it was privately owned.</a:t>
            </a:r>
          </a:p>
          <a:p>
            <a:r>
              <a:rPr lang="en-US" sz="2400" b="1">
                <a:solidFill>
                  <a:schemeClr val="bg1"/>
                </a:solidFill>
              </a:rPr>
              <a:t>Considered it unconstitutional regardless of  Marshall’s</a:t>
            </a:r>
            <a:r>
              <a:rPr lang="en-US" sz="2400" b="1"/>
              <a:t> </a:t>
            </a:r>
            <a:r>
              <a:rPr lang="en-US" sz="2400" b="1" i="1">
                <a:solidFill>
                  <a:srgbClr val="FFCC00"/>
                </a:solidFill>
              </a:rPr>
              <a:t>McCulloch vs. Maryland</a:t>
            </a:r>
          </a:p>
        </p:txBody>
      </p:sp>
    </p:spTree>
    <p:extLst>
      <p:ext uri="{BB962C8B-B14F-4D97-AF65-F5344CB8AC3E}">
        <p14:creationId xmlns:p14="http://schemas.microsoft.com/office/powerpoint/2010/main" val="385046745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600200" y="166688"/>
            <a:ext cx="7467600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Opposition to the 2</a:t>
            </a:r>
            <a:r>
              <a:rPr lang="en-US" sz="4800" baseline="300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nd</a:t>
            </a:r>
            <a:r>
              <a:rPr lang="en-US" sz="48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 B.U.S.</a:t>
            </a:r>
          </a:p>
        </p:txBody>
      </p:sp>
      <p:sp>
        <p:nvSpPr>
          <p:cNvPr id="44035" name="Oval 3"/>
          <p:cNvSpPr>
            <a:spLocks noChangeArrowheads="1"/>
          </p:cNvSpPr>
          <p:nvPr/>
        </p:nvSpPr>
        <p:spPr bwMode="auto">
          <a:xfrm>
            <a:off x="1905000" y="1447800"/>
            <a:ext cx="1752600" cy="1295400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663300"/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“Soft”</a:t>
            </a:r>
            <a:br>
              <a:rPr lang="en-US" sz="2400" b="1">
                <a:solidFill>
                  <a:srgbClr val="000000"/>
                </a:solidFill>
              </a:rPr>
            </a:br>
            <a:r>
              <a:rPr lang="en-US" sz="2400" b="1">
                <a:solidFill>
                  <a:srgbClr val="000000"/>
                </a:solidFill>
              </a:rPr>
              <a:t>(paper) $</a:t>
            </a:r>
          </a:p>
        </p:txBody>
      </p:sp>
      <p:sp>
        <p:nvSpPr>
          <p:cNvPr id="44036" name="Oval 4"/>
          <p:cNvSpPr>
            <a:spLocks noChangeArrowheads="1"/>
          </p:cNvSpPr>
          <p:nvPr/>
        </p:nvSpPr>
        <p:spPr bwMode="auto">
          <a:xfrm>
            <a:off x="6858000" y="1447800"/>
            <a:ext cx="1828800" cy="1295400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663300"/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“Hard”</a:t>
            </a:r>
            <a:br>
              <a:rPr lang="en-US" sz="2400" b="1">
                <a:solidFill>
                  <a:srgbClr val="000000"/>
                </a:solidFill>
              </a:rPr>
            </a:br>
            <a:r>
              <a:rPr lang="en-US" sz="2400" b="1">
                <a:solidFill>
                  <a:srgbClr val="000000"/>
                </a:solidFill>
              </a:rPr>
              <a:t>(specie) $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828800" y="2895600"/>
            <a:ext cx="3352800" cy="283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7663" indent="-347663"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520700"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state bankers felt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restrained their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banks from issuing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bank notes freely.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supported rapid 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economic growth 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&amp; speculation.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5562600" y="2895600"/>
            <a:ext cx="35814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7663" indent="-347663">
              <a:defRPr>
                <a:solidFill>
                  <a:schemeClr val="tx1"/>
                </a:solidFill>
                <a:latin typeface="Arial" charset="0"/>
              </a:defRPr>
            </a:lvl1pPr>
            <a:lvl2pPr marL="520700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felt that coin was 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only safe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currency.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didn’t like any bank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that issued bank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notes.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suspicious of 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expansion &amp;</a:t>
            </a:r>
            <a:b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speculation.</a:t>
            </a: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4495800" y="1066800"/>
            <a:ext cx="1600200" cy="1752600"/>
          </a:xfrm>
          <a:prstGeom prst="irregularSeal1">
            <a:avLst/>
          </a:prstGeom>
          <a:gradFill rotWithShape="1">
            <a:gsLst>
              <a:gs pos="0">
                <a:srgbClr val="FFFF66"/>
              </a:gs>
              <a:gs pos="100000">
                <a:schemeClr val="tx2"/>
              </a:gs>
            </a:gsLst>
            <a:lin ang="5400000" scaled="1"/>
          </a:gradFill>
          <a:ln w="9525" algn="ctr">
            <a:solidFill>
              <a:srgbClr val="663300"/>
            </a:solidFill>
            <a:miter lim="800000"/>
            <a:headEnd/>
            <a:tailEnd/>
          </a:ln>
          <a:effectLst>
            <a:outerShdw dist="53882" dir="2700000" algn="ctr" rotWithShape="0">
              <a:srgbClr val="8C4600"/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3810000" y="1981200"/>
            <a:ext cx="685800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8C46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H="1">
            <a:off x="6096000" y="1981200"/>
            <a:ext cx="685800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C46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8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  <p:bldP spid="44036" grpId="0" animBg="1"/>
      <p:bldP spid="44037" grpId="0"/>
      <p:bldP spid="44038" grpId="0"/>
      <p:bldP spid="44039" grpId="0" animBg="1"/>
      <p:bldP spid="44040" grpId="0" animBg="1"/>
      <p:bldP spid="440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600200" y="152400"/>
            <a:ext cx="7467600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The “Monster” Is Destroyed!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057400" y="1524000"/>
            <a:ext cx="6781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03238" indent="-503238">
              <a:defRPr>
                <a:solidFill>
                  <a:schemeClr val="tx1"/>
                </a:solidFill>
                <a:latin typeface="Arial" charset="0"/>
              </a:defRPr>
            </a:lvl1pPr>
            <a:lvl2pPr marL="960438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17638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874838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33203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7892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464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036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6083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3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“pet banks”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1832 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Jackson vetoed the</a:t>
            </a:r>
            <a:b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extension of the 2</a:t>
            </a:r>
            <a:r>
              <a:rPr lang="en-US" sz="3200" b="1" baseline="30000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nd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National Bank of the</a:t>
            </a:r>
            <a:b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United States.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1836 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charter expired.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1841 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bank went</a:t>
            </a:r>
            <a:b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bankrupt!</a:t>
            </a:r>
          </a:p>
        </p:txBody>
      </p:sp>
    </p:spTree>
    <p:extLst>
      <p:ext uri="{BB962C8B-B14F-4D97-AF65-F5344CB8AC3E}">
        <p14:creationId xmlns:p14="http://schemas.microsoft.com/office/powerpoint/2010/main" val="376503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600200" y="381000"/>
            <a:ext cx="7467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4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The Downfall of “Mother Bank”</a:t>
            </a:r>
          </a:p>
        </p:txBody>
      </p:sp>
      <p:pic>
        <p:nvPicPr>
          <p:cNvPr id="46083" name="Picture 3" descr="The Downfall of Mother Bank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" b="3999"/>
          <a:stretch>
            <a:fillRect/>
          </a:stretch>
        </p:blipFill>
        <p:spPr bwMode="auto">
          <a:xfrm>
            <a:off x="1828800" y="1447800"/>
            <a:ext cx="7162800" cy="4729163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0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600200" y="0"/>
            <a:ext cx="7467600" cy="10064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60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1832 Election Results</a:t>
            </a:r>
          </a:p>
        </p:txBody>
      </p:sp>
      <p:pic>
        <p:nvPicPr>
          <p:cNvPr id="48134" name="Picture 6" descr="map-1832 election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" r="1659" b="2606"/>
          <a:stretch>
            <a:fillRect/>
          </a:stretch>
        </p:blipFill>
        <p:spPr bwMode="auto">
          <a:xfrm>
            <a:off x="2743200" y="1143000"/>
            <a:ext cx="5102225" cy="541020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58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600200" y="381000"/>
            <a:ext cx="7467600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The </a:t>
            </a:r>
            <a:r>
              <a:rPr lang="en-US" sz="4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Specie Circular</a:t>
            </a:r>
            <a:r>
              <a:rPr lang="en-US" sz="48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 (1836)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133600" y="1524000"/>
            <a:ext cx="6781800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82625" indent="-682625">
              <a:defRPr>
                <a:solidFill>
                  <a:schemeClr val="tx1"/>
                </a:solidFill>
                <a:latin typeface="Arial" charset="0"/>
              </a:defRPr>
            </a:lvl1pPr>
            <a:lvl2pPr marL="1255713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7129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2170113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627313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308451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54171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99891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45611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3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“wildcat banks”</a:t>
            </a:r>
          </a:p>
          <a:p>
            <a:pPr lvl="1"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bank chartered under state law in the United States</a:t>
            </a:r>
            <a:r>
              <a:rPr lang="en-US" sz="2400">
                <a:solidFill>
                  <a:srgbClr val="000000"/>
                </a:solidFill>
              </a:rPr>
              <a:t> </a:t>
            </a:r>
          </a:p>
          <a:p>
            <a:pPr lvl="1"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flourished after the national bank was decommissioned</a:t>
            </a:r>
            <a:r>
              <a:rPr 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buy future federal land only with gold or silver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32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Jackson’s goal</a:t>
            </a: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fontAlgn="base">
              <a:spcBef>
                <a:spcPct val="50000"/>
              </a:spcBef>
              <a:spcAft>
                <a:spcPct val="0"/>
              </a:spcAft>
              <a:buClr>
                <a:srgbClr val="333399"/>
              </a:buClr>
              <a:buSzPct val="125000"/>
              <a:buFont typeface="Wingdings" pitchFamily="2" charset="2"/>
              <a:buChar char="§"/>
            </a:pP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Curb land speculation</a:t>
            </a:r>
          </a:p>
        </p:txBody>
      </p:sp>
    </p:spTree>
    <p:extLst>
      <p:ext uri="{BB962C8B-B14F-4D97-AF65-F5344CB8AC3E}">
        <p14:creationId xmlns:p14="http://schemas.microsoft.com/office/powerpoint/2010/main" val="2306446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600200" y="228600"/>
            <a:ext cx="7467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400">
                <a:solidFill>
                  <a:srgbClr val="8C4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Results of the Specie Circular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981200" y="1295400"/>
            <a:ext cx="67818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008400"/>
              </a:buClr>
              <a:buFont typeface="Arial Narrow" pitchFamily="34" charset="0"/>
              <a:buChar char="$"/>
            </a:pPr>
            <a:r>
              <a:rPr lang="en-US" sz="3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Banknotes lose their value.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008400"/>
              </a:buClr>
              <a:buFont typeface="Arial Narrow" pitchFamily="34" charset="0"/>
              <a:buChar char="$"/>
            </a:pPr>
            <a:r>
              <a:rPr lang="en-US" sz="3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Land sales plummeted.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008400"/>
              </a:buClr>
              <a:buFont typeface="Arial Narrow" pitchFamily="34" charset="0"/>
              <a:buChar char="$"/>
            </a:pPr>
            <a:r>
              <a:rPr lang="en-US" sz="3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Credit not available.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008400"/>
              </a:buClr>
              <a:buFont typeface="Arial Narrow" pitchFamily="34" charset="0"/>
              <a:buChar char="$"/>
            </a:pPr>
            <a:r>
              <a:rPr lang="en-US" sz="3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Businesses began to fail.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008400"/>
              </a:buClr>
              <a:buFont typeface="Arial Narrow" pitchFamily="34" charset="0"/>
              <a:buChar char="$"/>
            </a:pPr>
            <a:r>
              <a:rPr lang="en-US" sz="3400" b="1">
                <a:solidFill>
                  <a:srgbClr val="68686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Unemployment rose.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743200" y="5727700"/>
            <a:ext cx="509428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FF3300"/>
                </a:solidFill>
              </a:rPr>
              <a:t>The Panic of 1837!</a:t>
            </a:r>
            <a:endParaRPr lang="en-US" sz="4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5334000" y="4953000"/>
            <a:ext cx="0" cy="914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63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50181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mple Blue">
  <a:themeElements>
    <a:clrScheme name="Simple Blue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969696"/>
      </a:hlink>
      <a:folHlink>
        <a:srgbClr val="4D4D4D"/>
      </a:folHlink>
    </a:clrScheme>
    <a:fontScheme name="Simple 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imple Blue 1">
        <a:dk1>
          <a:srgbClr val="00458A"/>
        </a:dk1>
        <a:lt1>
          <a:srgbClr val="D7D6AE"/>
        </a:lt1>
        <a:dk2>
          <a:srgbClr val="000066"/>
        </a:dk2>
        <a:lt2>
          <a:srgbClr val="006666"/>
        </a:lt2>
        <a:accent1>
          <a:srgbClr val="007A77"/>
        </a:accent1>
        <a:accent2>
          <a:srgbClr val="005856"/>
        </a:accent2>
        <a:accent3>
          <a:srgbClr val="AAAAB8"/>
        </a:accent3>
        <a:accent4>
          <a:srgbClr val="B7B794"/>
        </a:accent4>
        <a:accent5>
          <a:srgbClr val="AABEBD"/>
        </a:accent5>
        <a:accent6>
          <a:srgbClr val="004F4D"/>
        </a:accent6>
        <a:hlink>
          <a:srgbClr val="A8A884"/>
        </a:hlink>
        <a:folHlink>
          <a:srgbClr val="867E5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Blue 2">
        <a:dk1>
          <a:srgbClr val="000066"/>
        </a:dk1>
        <a:lt1>
          <a:srgbClr val="FFFFFF"/>
        </a:lt1>
        <a:dk2>
          <a:srgbClr val="660066"/>
        </a:dk2>
        <a:lt2>
          <a:srgbClr val="FFFFCC"/>
        </a:lt2>
        <a:accent1>
          <a:srgbClr val="666699"/>
        </a:accent1>
        <a:accent2>
          <a:srgbClr val="000099"/>
        </a:accent2>
        <a:accent3>
          <a:srgbClr val="FFFFFF"/>
        </a:accent3>
        <a:accent4>
          <a:srgbClr val="000056"/>
        </a:accent4>
        <a:accent5>
          <a:srgbClr val="B8B8CA"/>
        </a:accent5>
        <a:accent6>
          <a:srgbClr val="00008A"/>
        </a:accent6>
        <a:hlink>
          <a:srgbClr val="006666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Blu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Blue 4">
        <a:dk1>
          <a:srgbClr val="003300"/>
        </a:dk1>
        <a:lt1>
          <a:srgbClr val="DBD0B9"/>
        </a:lt1>
        <a:dk2>
          <a:srgbClr val="09472B"/>
        </a:dk2>
        <a:lt2>
          <a:srgbClr val="A38955"/>
        </a:lt2>
        <a:accent1>
          <a:srgbClr val="B8A378"/>
        </a:accent1>
        <a:accent2>
          <a:srgbClr val="8E774A"/>
        </a:accent2>
        <a:accent3>
          <a:srgbClr val="AAB1AC"/>
        </a:accent3>
        <a:accent4>
          <a:srgbClr val="BBB19E"/>
        </a:accent4>
        <a:accent5>
          <a:srgbClr val="D8CEBE"/>
        </a:accent5>
        <a:accent6>
          <a:srgbClr val="806B42"/>
        </a:accent6>
        <a:hlink>
          <a:srgbClr val="A7A743"/>
        </a:hlink>
        <a:folHlink>
          <a:srgbClr val="919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Blue 5">
        <a:dk1>
          <a:srgbClr val="5F5F5F"/>
        </a:dk1>
        <a:lt1>
          <a:srgbClr val="DDDDDD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BDBDBD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4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896</Words>
  <Application>Microsoft Office PowerPoint</Application>
  <PresentationFormat>On-screen Show (4:3)</PresentationFormat>
  <Paragraphs>132</Paragraphs>
  <Slides>21</Slides>
  <Notes>20</Notes>
  <HiddenSlides>3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Default Design</vt:lpstr>
      <vt:lpstr>Simple Blue</vt:lpstr>
      <vt:lpstr>4_Default Design</vt:lpstr>
      <vt:lpstr>Axis</vt:lpstr>
      <vt:lpstr>3_Default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Charles River Bridge v. Warren Bridge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Presidency of Martin Van Buren</vt:lpstr>
      <vt:lpstr>PowerPoint Presentation</vt:lpstr>
      <vt:lpstr>PowerPoint Presentation</vt:lpstr>
      <vt:lpstr>Election of 1840</vt:lpstr>
      <vt:lpstr>The Whigs’ Triumph  (Second Party System)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Hartley, Brian</dc:creator>
  <cp:lastModifiedBy>Hartley, Brian</cp:lastModifiedBy>
  <cp:revision>1</cp:revision>
  <dcterms:created xsi:type="dcterms:W3CDTF">2010-10-12T17:10:14Z</dcterms:created>
  <dcterms:modified xsi:type="dcterms:W3CDTF">2010-10-12T17:11:19Z</dcterms:modified>
</cp:coreProperties>
</file>